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5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embeddedFontLst>
    <p:embeddedFont>
      <p:font typeface="Raleway" panose="020B0604020202020204" charset="0"/>
      <p:regular r:id="rId55"/>
      <p:bold r:id="rId56"/>
      <p:italic r:id="rId57"/>
      <p:boldItalic r:id="rId58"/>
    </p:embeddedFont>
    <p:embeddedFont>
      <p:font typeface="Raleway Medium" panose="020B0604020202020204" charset="0"/>
      <p:regular r:id="rId59"/>
      <p:bold r:id="rId60"/>
      <p:italic r:id="rId61"/>
      <p:boldItalic r:id="rId62"/>
    </p:embeddedFont>
    <p:embeddedFont>
      <p:font typeface="Raleway SemiBold" panose="020B0604020202020204" charset="0"/>
      <p:regular r:id="rId63"/>
      <p:bold r:id="rId64"/>
      <p:italic r:id="rId65"/>
      <p:boldItalic r:id="rId66"/>
    </p:embeddedFont>
    <p:embeddedFont>
      <p:font typeface="Roboto Mono" panose="020B0604020202020204" charset="0"/>
      <p:regular r:id="rId67"/>
      <p:bold r:id="rId68"/>
      <p:italic r:id="rId69"/>
      <p:boldItalic r:id="rId70"/>
    </p:embeddedFont>
    <p:embeddedFont>
      <p:font typeface="Roboto Mono Medium" panose="020B0604020202020204" charset="0"/>
      <p:regular r:id="rId71"/>
      <p:bold r:id="rId72"/>
      <p:italic r:id="rId73"/>
      <p:boldItalic r:id="rId74"/>
    </p:embeddedFont>
    <p:embeddedFont>
      <p:font typeface="Varela Round" panose="020B0604020202020204" charset="-79"/>
      <p:regular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font" Target="fonts/font20.fntdata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1.fntdata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110bab32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5110bab32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110bab325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5110bab325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110bab325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5110bab325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110bab325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5110bab325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110bab325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5110bab325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110bab3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5110bab3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110bab32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g5110bab32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110bab32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5110bab32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110bab32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5110bab32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110bab32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g5110bab32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110bab32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5110bab32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110bab32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g5110bab32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110bab32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g5110bab32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110bab32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g5110bab32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110bab32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g5110bab32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110bab32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g5110bab32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110bab32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g5110bab32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110bab32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5110bab32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110bab32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5110bab325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110bab32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5110bab32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110bab32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g5110bab32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110bab32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5110bab32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110bab32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5110bab32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110bab32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g5110bab32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110bab325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5110bab325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110bab325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5110bab325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110bab325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5110bab325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110bab325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5110bab325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título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title">
  <p:cSld name="TITL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 hasCustomPrompt="1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 b="1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Simples">
  <p:cSld name="MAIN_POINT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título">
  <p:cSld name="MAIN_POI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 b="1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Simples">
  <p:cSld name="MAIN_POINT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 hasCustomPrompt="1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sz="12000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7" name="Google Shape;37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rigamid.com/projetos/flexbox-guia-complet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flexboxfroggy.com/#pt-br" TargetMode="External"/><Relationship Id="rId4" Type="http://schemas.openxmlformats.org/officeDocument/2006/relationships/hyperlink" Target="http://www.flexboxdefense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rwd_viewport.asp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pseudo_elements.asp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w3schools.com/cssref/sel_nth-child.asp" TargetMode="External"/><Relationship Id="rId4" Type="http://schemas.openxmlformats.org/officeDocument/2006/relationships/hyperlink" Target="https://www.w3schools.com/css/css_pseudo_classes.asp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>
            <a:spLocks noGrp="1"/>
          </p:cNvSpPr>
          <p:nvPr>
            <p:ph type="title"/>
          </p:nvPr>
        </p:nvSpPr>
        <p:spPr>
          <a:xfrm>
            <a:off x="2389200" y="1869150"/>
            <a:ext cx="4365600" cy="14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Flexbox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Referências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39"/>
          <p:cNvSpPr txBox="1"/>
          <p:nvPr/>
        </p:nvSpPr>
        <p:spPr>
          <a:xfrm>
            <a:off x="557100" y="858075"/>
            <a:ext cx="7758600" cy="3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flexbox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sng" strike="noStrike" cap="non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https://origamid.com/projetos/flexbox-guia-completo/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sng" strike="noStrike" cap="non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http://www.flexboxdefense.com/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sng" strike="noStrike" cap="non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https://flexboxfroggy.com/#pt-br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0"/>
          <p:cNvSpPr txBox="1">
            <a:spLocks noGrp="1"/>
          </p:cNvSpPr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Na próxima aula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40"/>
          <p:cNvSpPr txBox="1">
            <a:spLocks noGrp="1"/>
          </p:cNvSpPr>
          <p:nvPr>
            <p:ph type="subTitle" idx="1"/>
          </p:nvPr>
        </p:nvSpPr>
        <p:spPr>
          <a:xfrm>
            <a:off x="265500" y="21731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latin typeface="Raleway Medium"/>
                <a:ea typeface="Raleway Medium"/>
                <a:cs typeface="Raleway Medium"/>
                <a:sym typeface="Raleway Medium"/>
              </a:rPr>
              <a:t>Media Queries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91" name="Google Shape;19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4300" y="51122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 txBox="1"/>
          <p:nvPr/>
        </p:nvSpPr>
        <p:spPr>
          <a:xfrm>
            <a:off x="1634550" y="1753800"/>
            <a:ext cx="5874900" cy="1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Unidades relativas e media-queries</a:t>
            </a:r>
            <a:endParaRPr sz="48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O que aprendemos na aula anterior?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42"/>
          <p:cNvSpPr txBox="1">
            <a:spLocks noGrp="1"/>
          </p:cNvSpPr>
          <p:nvPr>
            <p:ph type="subTitle" idx="1"/>
          </p:nvPr>
        </p:nvSpPr>
        <p:spPr>
          <a:xfrm>
            <a:off x="265500" y="21731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pt-BR" sz="2400">
                <a:latin typeface="Raleway Medium"/>
                <a:ea typeface="Raleway Medium"/>
                <a:cs typeface="Raleway Medium"/>
                <a:sym typeface="Raleway Medium"/>
              </a:rPr>
              <a:t>Flexbox</a:t>
            </a:r>
            <a:endParaRPr sz="24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03" name="Google Shape;20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500" y="913188"/>
            <a:ext cx="3317125" cy="3317125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3"/>
          <p:cNvSpPr txBox="1"/>
          <p:nvPr/>
        </p:nvSpPr>
        <p:spPr>
          <a:xfrm>
            <a:off x="2378250" y="309850"/>
            <a:ext cx="43875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Mobile first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9" name="Google Shape;209;p43"/>
          <p:cNvSpPr txBox="1"/>
          <p:nvPr/>
        </p:nvSpPr>
        <p:spPr>
          <a:xfrm>
            <a:off x="1636000" y="3962450"/>
            <a:ext cx="5961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Estruturar a página </a:t>
            </a:r>
            <a:r>
              <a:rPr lang="pt-BR"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pensando primeiro</a:t>
            </a:r>
            <a:r>
              <a:rPr lang="pt-BR" sz="2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em um </a:t>
            </a:r>
            <a:r>
              <a:rPr lang="pt-BR"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dispositivo móvel</a:t>
            </a:r>
            <a:r>
              <a:rPr lang="pt-BR" sz="2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 sz="2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10" name="Google Shape;21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6563" y="1181050"/>
            <a:ext cx="3920476" cy="26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4"/>
          <p:cNvSpPr txBox="1"/>
          <p:nvPr/>
        </p:nvSpPr>
        <p:spPr>
          <a:xfrm>
            <a:off x="1304850" y="319350"/>
            <a:ext cx="65343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Unidades de medida relativas</a:t>
            </a:r>
            <a:endParaRPr sz="30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6" name="Google Shape;216;p44"/>
          <p:cNvSpPr txBox="1"/>
          <p:nvPr/>
        </p:nvSpPr>
        <p:spPr>
          <a:xfrm>
            <a:off x="1304850" y="4029880"/>
            <a:ext cx="65343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Medidas relacionadas ao container pai direto.</a:t>
            </a:r>
            <a:endParaRPr sz="20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17" name="Google Shape;217;p44" descr="1486414863_icon-6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3100" y="1448075"/>
            <a:ext cx="2157775" cy="21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5"/>
          <p:cNvSpPr txBox="1"/>
          <p:nvPr/>
        </p:nvSpPr>
        <p:spPr>
          <a:xfrm>
            <a:off x="1934250" y="549625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Porcentagens - %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3" name="Google Shape;223;p45"/>
          <p:cNvSpPr txBox="1"/>
          <p:nvPr/>
        </p:nvSpPr>
        <p:spPr>
          <a:xfrm>
            <a:off x="928200" y="1190725"/>
            <a:ext cx="72876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Uma medida expressa em porcentagem </a:t>
            </a:r>
            <a:r>
              <a:rPr lang="pt-BR" sz="1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SEMPRE </a:t>
            </a: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está relacionada à medida (no mesmo eixo) do </a:t>
            </a:r>
            <a:r>
              <a:rPr lang="pt-BR" sz="1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elemento pai </a:t>
            </a: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que a contém.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24" name="Google Shape;224;p45"/>
          <p:cNvSpPr txBox="1"/>
          <p:nvPr/>
        </p:nvSpPr>
        <p:spPr>
          <a:xfrm>
            <a:off x="1271850" y="4010650"/>
            <a:ext cx="66003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     Geralmente, não usamos porcentagens para a altura.</a:t>
            </a:r>
            <a:endParaRPr sz="1800" b="1" i="0" u="none" strike="noStrike" cap="none">
              <a:solidFill>
                <a:srgbClr val="CC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5" name="Google Shape;225;p45"/>
          <p:cNvSpPr txBox="1"/>
          <p:nvPr/>
        </p:nvSpPr>
        <p:spPr>
          <a:xfrm>
            <a:off x="3372150" y="2393313"/>
            <a:ext cx="2399700" cy="9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.box{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width: </a:t>
            </a:r>
            <a:r>
              <a:rPr lang="pt-BR" sz="20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25%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6"/>
          <p:cNvSpPr/>
          <p:nvPr/>
        </p:nvSpPr>
        <p:spPr>
          <a:xfrm>
            <a:off x="669000" y="1221250"/>
            <a:ext cx="7806000" cy="23334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1BE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6"/>
          <p:cNvSpPr/>
          <p:nvPr/>
        </p:nvSpPr>
        <p:spPr>
          <a:xfrm>
            <a:off x="711500" y="1262350"/>
            <a:ext cx="2145900" cy="1240500"/>
          </a:xfrm>
          <a:prstGeom prst="rect">
            <a:avLst/>
          </a:prstGeom>
          <a:solidFill>
            <a:srgbClr val="65BB48">
              <a:alpha val="8666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width: 300px;</a:t>
            </a:r>
            <a:endParaRPr sz="1200" b="0" i="0" u="none" strike="noStrike" cap="non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2" name="Google Shape;232;p46"/>
          <p:cNvSpPr/>
          <p:nvPr/>
        </p:nvSpPr>
        <p:spPr>
          <a:xfrm>
            <a:off x="2857400" y="1262350"/>
            <a:ext cx="4277400" cy="1240500"/>
          </a:xfrm>
          <a:prstGeom prst="rect">
            <a:avLst/>
          </a:prstGeom>
          <a:solidFill>
            <a:srgbClr val="00ACC3">
              <a:alpha val="8666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width: 700px;</a:t>
            </a:r>
            <a:endParaRPr sz="1200" b="0" i="0" u="none" strike="noStrike" cap="non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3" name="Google Shape;233;p46"/>
          <p:cNvSpPr txBox="1"/>
          <p:nvPr/>
        </p:nvSpPr>
        <p:spPr>
          <a:xfrm>
            <a:off x="1879350" y="3895950"/>
            <a:ext cx="53382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container pai com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1200px </a:t>
            </a: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em width</a:t>
            </a:r>
            <a:endParaRPr sz="1400" b="0" i="0" u="none" strike="noStrike" cap="none">
              <a:solidFill>
                <a:srgbClr val="CC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4" name="Google Shape;234;p46"/>
          <p:cNvSpPr/>
          <p:nvPr/>
        </p:nvSpPr>
        <p:spPr>
          <a:xfrm>
            <a:off x="7134800" y="1262350"/>
            <a:ext cx="1280700" cy="1240500"/>
          </a:xfrm>
          <a:prstGeom prst="rect">
            <a:avLst/>
          </a:prstGeom>
          <a:solidFill>
            <a:srgbClr val="F8BB00">
              <a:alpha val="8666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width: 200px;</a:t>
            </a:r>
            <a:endParaRPr sz="1200" b="0" i="0" u="none" strike="noStrike" cap="non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5" name="Google Shape;235;p46"/>
          <p:cNvSpPr txBox="1"/>
          <p:nvPr/>
        </p:nvSpPr>
        <p:spPr>
          <a:xfrm>
            <a:off x="1746150" y="322250"/>
            <a:ext cx="56517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Pixels em percentual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7"/>
          <p:cNvSpPr/>
          <p:nvPr/>
        </p:nvSpPr>
        <p:spPr>
          <a:xfrm>
            <a:off x="669000" y="1221250"/>
            <a:ext cx="7806000" cy="23334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1BE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7"/>
          <p:cNvSpPr/>
          <p:nvPr/>
        </p:nvSpPr>
        <p:spPr>
          <a:xfrm>
            <a:off x="711500" y="1262350"/>
            <a:ext cx="2145900" cy="1240500"/>
          </a:xfrm>
          <a:prstGeom prst="rect">
            <a:avLst/>
          </a:prstGeom>
          <a:solidFill>
            <a:srgbClr val="65BB48">
              <a:alpha val="8666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width: 25%;</a:t>
            </a:r>
            <a:endParaRPr sz="1200" b="0" i="0" u="none" strike="noStrike" cap="non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2" name="Google Shape;242;p47"/>
          <p:cNvSpPr/>
          <p:nvPr/>
        </p:nvSpPr>
        <p:spPr>
          <a:xfrm>
            <a:off x="2857400" y="1262350"/>
            <a:ext cx="4277400" cy="1240500"/>
          </a:xfrm>
          <a:prstGeom prst="rect">
            <a:avLst/>
          </a:prstGeom>
          <a:solidFill>
            <a:srgbClr val="00ACC3">
              <a:alpha val="8666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width: 58.33%;</a:t>
            </a:r>
            <a:endParaRPr sz="1200" b="0" i="0" u="none" strike="noStrike" cap="non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3" name="Google Shape;243;p47"/>
          <p:cNvSpPr/>
          <p:nvPr/>
        </p:nvSpPr>
        <p:spPr>
          <a:xfrm>
            <a:off x="7134800" y="1262350"/>
            <a:ext cx="1280700" cy="1240500"/>
          </a:xfrm>
          <a:prstGeom prst="rect">
            <a:avLst/>
          </a:prstGeom>
          <a:solidFill>
            <a:srgbClr val="F8BB00">
              <a:alpha val="8666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width: 16.66%;</a:t>
            </a:r>
            <a:endParaRPr sz="1200" b="0" i="0" u="none" strike="noStrike" cap="non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4" name="Google Shape;244;p47"/>
          <p:cNvSpPr txBox="1"/>
          <p:nvPr/>
        </p:nvSpPr>
        <p:spPr>
          <a:xfrm>
            <a:off x="1746150" y="322250"/>
            <a:ext cx="56517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Pixels em percentual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47"/>
          <p:cNvSpPr txBox="1"/>
          <p:nvPr/>
        </p:nvSpPr>
        <p:spPr>
          <a:xfrm>
            <a:off x="1879350" y="3895950"/>
            <a:ext cx="53382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container pai com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1200px </a:t>
            </a: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em width</a:t>
            </a:r>
            <a:endParaRPr sz="1400" b="0" i="0" u="none" strike="noStrike" cap="none">
              <a:solidFill>
                <a:srgbClr val="CC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8"/>
          <p:cNvSpPr/>
          <p:nvPr/>
        </p:nvSpPr>
        <p:spPr>
          <a:xfrm>
            <a:off x="669000" y="1221250"/>
            <a:ext cx="7806000" cy="23334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A1BE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8"/>
          <p:cNvSpPr/>
          <p:nvPr/>
        </p:nvSpPr>
        <p:spPr>
          <a:xfrm>
            <a:off x="711500" y="1262350"/>
            <a:ext cx="2145900" cy="1240500"/>
          </a:xfrm>
          <a:prstGeom prst="rect">
            <a:avLst/>
          </a:prstGeom>
          <a:solidFill>
            <a:srgbClr val="65BB48">
              <a:alpha val="8666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width: 25%;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 Round"/>
              <a:buNone/>
            </a:pPr>
            <a:r>
              <a:rPr lang="pt-BR" sz="1200" b="1" i="0" u="none" strike="noStrike" cap="non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(300/1200)*100</a:t>
            </a:r>
            <a:endParaRPr sz="1200" b="1" i="0" u="none" strike="noStrike" cap="none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2" name="Google Shape;252;p48"/>
          <p:cNvSpPr/>
          <p:nvPr/>
        </p:nvSpPr>
        <p:spPr>
          <a:xfrm>
            <a:off x="2857400" y="1262350"/>
            <a:ext cx="4277400" cy="1240500"/>
          </a:xfrm>
          <a:prstGeom prst="rect">
            <a:avLst/>
          </a:prstGeom>
          <a:solidFill>
            <a:srgbClr val="00ACC3">
              <a:alpha val="8666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width: 58.33%;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200" b="1" i="0" u="none" strike="noStrike" cap="non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(700/1200)*100</a:t>
            </a:r>
            <a:endParaRPr sz="1200" b="0" i="0" u="none" strike="noStrike" cap="non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3" name="Google Shape;253;p48"/>
          <p:cNvSpPr/>
          <p:nvPr/>
        </p:nvSpPr>
        <p:spPr>
          <a:xfrm>
            <a:off x="7134800" y="1262350"/>
            <a:ext cx="1280700" cy="1240500"/>
          </a:xfrm>
          <a:prstGeom prst="rect">
            <a:avLst/>
          </a:prstGeom>
          <a:solidFill>
            <a:srgbClr val="F8BB00">
              <a:alpha val="8666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width: 16.66%;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 Round"/>
              <a:buNone/>
            </a:pPr>
            <a:r>
              <a:rPr lang="pt-BR" sz="1200" b="1" i="0" u="none" strike="noStrike" cap="non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(200/1200)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200" b="1" i="0" u="none" strike="noStrike" cap="non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*100</a:t>
            </a:r>
            <a:endParaRPr sz="1200" b="0" i="0" u="none" strike="noStrike" cap="non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4" name="Google Shape;254;p48"/>
          <p:cNvSpPr txBox="1"/>
          <p:nvPr/>
        </p:nvSpPr>
        <p:spPr>
          <a:xfrm>
            <a:off x="1746150" y="322250"/>
            <a:ext cx="56517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Pixels em percentual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5" name="Google Shape;255;p48"/>
          <p:cNvSpPr txBox="1"/>
          <p:nvPr/>
        </p:nvSpPr>
        <p:spPr>
          <a:xfrm>
            <a:off x="1879350" y="3895950"/>
            <a:ext cx="53382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rela Round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Nesse caso, nossa “base” é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1200px</a:t>
            </a: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 sz="1400" b="0" i="0" u="none" strike="noStrike" cap="none">
              <a:solidFill>
                <a:srgbClr val="CC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O que aprendemos na aula anterior?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6" name="Google Shape;116;p30"/>
          <p:cNvSpPr txBox="1">
            <a:spLocks noGrp="1"/>
          </p:cNvSpPr>
          <p:nvPr>
            <p:ph type="subTitle" idx="1"/>
          </p:nvPr>
        </p:nvSpPr>
        <p:spPr>
          <a:xfrm>
            <a:off x="265500" y="21731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aleway Medium"/>
                <a:ea typeface="Raleway Medium"/>
                <a:cs typeface="Raleway Medium"/>
                <a:sym typeface="Raleway Medium"/>
              </a:rPr>
              <a:t>Formatar textos, formulários HTML, imagens, pseudo seletores em CSS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17" name="Google Shape;11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500" y="913188"/>
            <a:ext cx="3317125" cy="33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/>
        </p:nvSpPr>
        <p:spPr>
          <a:xfrm>
            <a:off x="1850525" y="334525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Medida </a:t>
            </a:r>
            <a:r>
              <a:rPr lang="pt-BR" sz="3600" b="1" i="0" u="none" strike="noStrike" cap="non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em</a:t>
            </a:r>
            <a:endParaRPr sz="3600" b="1" i="0" u="none" strike="noStrike" cap="none">
              <a:solidFill>
                <a:srgbClr val="CC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1" name="Google Shape;261;p49"/>
          <p:cNvSpPr txBox="1"/>
          <p:nvPr/>
        </p:nvSpPr>
        <p:spPr>
          <a:xfrm>
            <a:off x="543900" y="975625"/>
            <a:ext cx="8056200" cy="1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Os em’s são </a:t>
            </a:r>
            <a:r>
              <a:rPr lang="pt-BR" sz="1600" b="1" i="0" u="none" strike="noStrike" cap="non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unidades </a:t>
            </a: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 medida que</a:t>
            </a:r>
            <a:r>
              <a:rPr lang="pt-BR" sz="1600" b="0" i="0" u="none" strike="noStrike" cap="none">
                <a:solidFill>
                  <a:srgbClr val="617A8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pt-BR" sz="1600" b="1" i="0" u="none" strike="noStrike" cap="non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devem ser usadas</a:t>
            </a:r>
            <a:r>
              <a:rPr lang="pt-BR" sz="1600" b="0" i="0" u="none" strike="noStrike" cap="none">
                <a:solidFill>
                  <a:srgbClr val="CC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para tudo o que tiver relação com</a:t>
            </a:r>
            <a:r>
              <a:rPr lang="pt-BR" sz="1600" b="0" i="0" u="none" strike="noStrike" cap="none">
                <a:solidFill>
                  <a:srgbClr val="617A8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pt-BR" sz="1600" b="1" i="0" u="none" strike="noStrike" cap="non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tipografias</a:t>
            </a:r>
            <a:r>
              <a:rPr lang="pt-BR" sz="1600" b="0" i="0" u="none" strike="noStrike" cap="none">
                <a:solidFill>
                  <a:srgbClr val="617A8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 sz="1600" b="0" i="0" u="none" strike="noStrike" cap="none">
              <a:solidFill>
                <a:srgbClr val="617A8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617A8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1em começará sendo igual a 16px </a:t>
            </a: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(a menos que configuremos outra coisa)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62" name="Google Shape;262;p49"/>
          <p:cNvSpPr txBox="1"/>
          <p:nvPr/>
        </p:nvSpPr>
        <p:spPr>
          <a:xfrm>
            <a:off x="2867850" y="2619475"/>
            <a:ext cx="34083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p {</a:t>
            </a:r>
            <a:endParaRPr sz="1600" b="1" i="0" u="none" strike="noStrike" cap="none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i="0" u="none" strike="noStrike" cap="none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font-size: 1em;</a:t>
            </a:r>
            <a:endParaRPr sz="1600" b="1" i="0" u="none" strike="noStrike" cap="none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i="0" u="none" strike="noStrike" cap="none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line-height: 1.5em;</a:t>
            </a:r>
            <a:endParaRPr sz="1600" b="1" i="0" u="none" strike="noStrike" cap="none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 b="1" i="0" u="none" strike="noStrike" cap="none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0"/>
          <p:cNvSpPr txBox="1"/>
          <p:nvPr/>
        </p:nvSpPr>
        <p:spPr>
          <a:xfrm>
            <a:off x="5482125" y="630900"/>
            <a:ext cx="3089100" cy="3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&lt;body&gt; tem 16px em font-size, os outros elementos, por padrão, vêm com 1em em font-size.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rgbClr val="66666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Portanto, os demais elementos têm 16px de font-size.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rgbClr val="617A8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68" name="Google Shape;268;p50"/>
          <p:cNvSpPr txBox="1"/>
          <p:nvPr/>
        </p:nvSpPr>
        <p:spPr>
          <a:xfrm>
            <a:off x="562525" y="1643350"/>
            <a:ext cx="3439200" cy="1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4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&lt;div&gt;</a:t>
            </a:r>
            <a:endParaRPr sz="14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&lt;p&gt;</a:t>
            </a:r>
            <a:endParaRPr sz="14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   &lt;strong&gt;&lt;strong&gt;</a:t>
            </a:r>
            <a:endParaRPr sz="14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&lt;/p&gt;</a:t>
            </a:r>
            <a:endParaRPr sz="14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&lt;/div&gt;</a:t>
            </a:r>
            <a:endParaRPr sz="14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sz="16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9" name="Google Shape;269;p50"/>
          <p:cNvSpPr txBox="1"/>
          <p:nvPr/>
        </p:nvSpPr>
        <p:spPr>
          <a:xfrm rot="-832283">
            <a:off x="1490451" y="12808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font-size: 16px;</a:t>
            </a:r>
            <a:endParaRPr sz="1400" b="1" i="0" u="none" strike="noStrike" cap="none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0" name="Google Shape;270;p50"/>
          <p:cNvCxnSpPr>
            <a:stCxn id="269" idx="1"/>
          </p:cNvCxnSpPr>
          <p:nvPr/>
        </p:nvCxnSpPr>
        <p:spPr>
          <a:xfrm flipH="1">
            <a:off x="1198057" y="1710892"/>
            <a:ext cx="317100" cy="843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71" name="Google Shape;271;p50"/>
          <p:cNvSpPr txBox="1"/>
          <p:nvPr/>
        </p:nvSpPr>
        <p:spPr>
          <a:xfrm rot="-832283">
            <a:off x="1935325" y="15860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font-size: 1em;</a:t>
            </a:r>
            <a:endParaRPr sz="1400" b="1" i="0" u="none" strike="noStrike" cap="none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2" name="Google Shape;272;p50"/>
          <p:cNvCxnSpPr/>
          <p:nvPr/>
        </p:nvCxnSpPr>
        <p:spPr>
          <a:xfrm flipH="1">
            <a:off x="1642873" y="2024650"/>
            <a:ext cx="317100" cy="843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73" name="Google Shape;273;p50"/>
          <p:cNvSpPr txBox="1"/>
          <p:nvPr/>
        </p:nvSpPr>
        <p:spPr>
          <a:xfrm rot="-832283">
            <a:off x="2016238" y="18398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font-size: 1em;</a:t>
            </a:r>
            <a:endParaRPr sz="1400" b="1" i="0" u="none" strike="noStrike" cap="none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4" name="Google Shape;274;p50"/>
          <p:cNvCxnSpPr/>
          <p:nvPr/>
        </p:nvCxnSpPr>
        <p:spPr>
          <a:xfrm flipH="1">
            <a:off x="1723785" y="2278450"/>
            <a:ext cx="317100" cy="843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75" name="Google Shape;275;p50"/>
          <p:cNvSpPr txBox="1"/>
          <p:nvPr/>
        </p:nvSpPr>
        <p:spPr>
          <a:xfrm rot="-832283">
            <a:off x="3951813" y="20936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font-size: 1em;</a:t>
            </a:r>
            <a:endParaRPr sz="1400" b="1" i="0" u="none" strike="noStrike" cap="none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6" name="Google Shape;276;p50"/>
          <p:cNvCxnSpPr/>
          <p:nvPr/>
        </p:nvCxnSpPr>
        <p:spPr>
          <a:xfrm flipH="1">
            <a:off x="3659360" y="2532250"/>
            <a:ext cx="317100" cy="843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77" name="Google Shape;277;p50"/>
          <p:cNvCxnSpPr/>
          <p:nvPr/>
        </p:nvCxnSpPr>
        <p:spPr>
          <a:xfrm>
            <a:off x="5393400" y="171450"/>
            <a:ext cx="0" cy="4689600"/>
          </a:xfrm>
          <a:prstGeom prst="straightConnector1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1"/>
          <p:cNvSpPr txBox="1"/>
          <p:nvPr/>
        </p:nvSpPr>
        <p:spPr>
          <a:xfrm>
            <a:off x="5482125" y="854000"/>
            <a:ext cx="3089100" cy="3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 alteramos o font-size de &lt;div&gt; para 2em, ele terá 2 vezes o tamanho de font-size do pai.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rgbClr val="66666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&lt;div&gt; agora tem 32px de font-size.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rgbClr val="66666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Portanto, agora, os filhos de &lt;div&gt; mudaram porque alteramos o pai.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rgbClr val="66666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Os filhos de &lt;div&gt; ficaram com 32px de font-size.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rgbClr val="66666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83" name="Google Shape;283;p51"/>
          <p:cNvSpPr txBox="1"/>
          <p:nvPr/>
        </p:nvSpPr>
        <p:spPr>
          <a:xfrm>
            <a:off x="562525" y="1710900"/>
            <a:ext cx="3439200" cy="18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6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&lt;div&gt;</a:t>
            </a:r>
            <a:endParaRPr sz="16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&lt;p&gt;</a:t>
            </a:r>
            <a:endParaRPr sz="16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   &lt;strong&gt;&lt;strong&gt;</a:t>
            </a:r>
            <a:endParaRPr sz="16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&lt;/p&gt;</a:t>
            </a:r>
            <a:endParaRPr sz="16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&lt;/div&gt;</a:t>
            </a:r>
            <a:endParaRPr sz="16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sz="16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4" name="Google Shape;284;p51"/>
          <p:cNvSpPr txBox="1"/>
          <p:nvPr/>
        </p:nvSpPr>
        <p:spPr>
          <a:xfrm rot="-832283">
            <a:off x="1490451" y="12808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font-size: 16px;</a:t>
            </a:r>
            <a:endParaRPr sz="1400" b="1" i="0" u="none" strike="noStrike" cap="none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85" name="Google Shape;285;p51"/>
          <p:cNvCxnSpPr>
            <a:stCxn id="284" idx="1"/>
          </p:cNvCxnSpPr>
          <p:nvPr/>
        </p:nvCxnSpPr>
        <p:spPr>
          <a:xfrm flipH="1">
            <a:off x="1198057" y="1710892"/>
            <a:ext cx="317100" cy="843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86" name="Google Shape;286;p51"/>
          <p:cNvSpPr txBox="1"/>
          <p:nvPr/>
        </p:nvSpPr>
        <p:spPr>
          <a:xfrm rot="-832283">
            <a:off x="1935325" y="15860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004C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E8004C"/>
                </a:solidFill>
                <a:latin typeface="Raleway"/>
                <a:ea typeface="Raleway"/>
                <a:cs typeface="Raleway"/>
                <a:sym typeface="Raleway"/>
              </a:rPr>
              <a:t>font-size: 2em;</a:t>
            </a:r>
            <a:endParaRPr sz="1400" b="1" i="0" u="none" strike="noStrike" cap="none">
              <a:solidFill>
                <a:srgbClr val="E800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87" name="Google Shape;287;p51"/>
          <p:cNvCxnSpPr/>
          <p:nvPr/>
        </p:nvCxnSpPr>
        <p:spPr>
          <a:xfrm flipH="1">
            <a:off x="1642873" y="2024650"/>
            <a:ext cx="317100" cy="84300"/>
          </a:xfrm>
          <a:prstGeom prst="straightConnector1">
            <a:avLst/>
          </a:prstGeom>
          <a:noFill/>
          <a:ln w="9525" cap="flat" cmpd="sng">
            <a:solidFill>
              <a:srgbClr val="E8004C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88" name="Google Shape;288;p51"/>
          <p:cNvSpPr txBox="1"/>
          <p:nvPr/>
        </p:nvSpPr>
        <p:spPr>
          <a:xfrm rot="-832283">
            <a:off x="2016238" y="18398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font-size: 1em;</a:t>
            </a:r>
            <a:endParaRPr sz="1400" b="1" i="0" u="none" strike="noStrike" cap="none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89" name="Google Shape;289;p51"/>
          <p:cNvCxnSpPr/>
          <p:nvPr/>
        </p:nvCxnSpPr>
        <p:spPr>
          <a:xfrm flipH="1">
            <a:off x="1723785" y="2278450"/>
            <a:ext cx="317100" cy="843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90" name="Google Shape;290;p51"/>
          <p:cNvSpPr txBox="1"/>
          <p:nvPr/>
        </p:nvSpPr>
        <p:spPr>
          <a:xfrm rot="-832283">
            <a:off x="3951813" y="20936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font-size: 1em;</a:t>
            </a:r>
            <a:endParaRPr sz="1400" b="1" i="0" u="none" strike="noStrike" cap="none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91" name="Google Shape;291;p51"/>
          <p:cNvCxnSpPr/>
          <p:nvPr/>
        </p:nvCxnSpPr>
        <p:spPr>
          <a:xfrm flipH="1">
            <a:off x="3659360" y="2532250"/>
            <a:ext cx="317100" cy="843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92" name="Google Shape;292;p51"/>
          <p:cNvCxnSpPr/>
          <p:nvPr/>
        </p:nvCxnSpPr>
        <p:spPr>
          <a:xfrm>
            <a:off x="5393400" y="171450"/>
            <a:ext cx="0" cy="4689600"/>
          </a:xfrm>
          <a:prstGeom prst="straightConnector1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 txBox="1"/>
          <p:nvPr/>
        </p:nvSpPr>
        <p:spPr>
          <a:xfrm>
            <a:off x="5494525" y="792025"/>
            <a:ext cx="3089100" cy="3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&lt;div&gt; tem 32px de font-size.</a:t>
            </a:r>
            <a:endParaRPr sz="16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Se definimos para &lt;p&gt; o font-size: 1.5em, &lt;p&gt; terá 1,5 vezes o tamanho do font-size do pai.</a:t>
            </a:r>
            <a:endParaRPr sz="16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&lt;p&gt; agora tem 48px em font-size.</a:t>
            </a:r>
            <a:endParaRPr sz="16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&lt;strong&gt; tem 1 vez o font-size do pai.</a:t>
            </a:r>
            <a:endParaRPr sz="16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&lt;p&gt; tem 48px em font-size.</a:t>
            </a:r>
            <a:endParaRPr sz="16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8" name="Google Shape;298;p52"/>
          <p:cNvSpPr txBox="1"/>
          <p:nvPr/>
        </p:nvSpPr>
        <p:spPr>
          <a:xfrm>
            <a:off x="562525" y="1710900"/>
            <a:ext cx="3439200" cy="18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6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&lt;div&gt;</a:t>
            </a:r>
            <a:endParaRPr sz="16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&lt;p&gt;</a:t>
            </a:r>
            <a:endParaRPr sz="16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   &lt;strong&gt;&lt;strong&gt;</a:t>
            </a:r>
            <a:endParaRPr sz="16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&lt;/p&gt;</a:t>
            </a:r>
            <a:endParaRPr sz="16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&lt;/div&gt;</a:t>
            </a:r>
            <a:endParaRPr sz="16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sz="160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9" name="Google Shape;299;p52"/>
          <p:cNvSpPr txBox="1"/>
          <p:nvPr/>
        </p:nvSpPr>
        <p:spPr>
          <a:xfrm rot="-832283">
            <a:off x="1490451" y="12808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font-size: 16px;</a:t>
            </a:r>
            <a:endParaRPr sz="1400" b="1" i="0" u="none" strike="noStrike" cap="none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00" name="Google Shape;300;p52"/>
          <p:cNvCxnSpPr>
            <a:stCxn id="299" idx="1"/>
          </p:cNvCxnSpPr>
          <p:nvPr/>
        </p:nvCxnSpPr>
        <p:spPr>
          <a:xfrm flipH="1">
            <a:off x="1198057" y="1710892"/>
            <a:ext cx="317100" cy="843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301" name="Google Shape;301;p52"/>
          <p:cNvSpPr txBox="1"/>
          <p:nvPr/>
        </p:nvSpPr>
        <p:spPr>
          <a:xfrm rot="-832283">
            <a:off x="1935325" y="15860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004C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E8004C"/>
                </a:solidFill>
                <a:latin typeface="Raleway"/>
                <a:ea typeface="Raleway"/>
                <a:cs typeface="Raleway"/>
                <a:sym typeface="Raleway"/>
              </a:rPr>
              <a:t>font-size: 2em;</a:t>
            </a:r>
            <a:endParaRPr sz="1400" b="1" i="0" u="none" strike="noStrike" cap="none">
              <a:solidFill>
                <a:srgbClr val="E800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02" name="Google Shape;302;p52"/>
          <p:cNvCxnSpPr/>
          <p:nvPr/>
        </p:nvCxnSpPr>
        <p:spPr>
          <a:xfrm flipH="1">
            <a:off x="1642873" y="2024650"/>
            <a:ext cx="317100" cy="84300"/>
          </a:xfrm>
          <a:prstGeom prst="straightConnector1">
            <a:avLst/>
          </a:prstGeom>
          <a:noFill/>
          <a:ln w="9525" cap="flat" cmpd="sng">
            <a:solidFill>
              <a:srgbClr val="E8004C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303" name="Google Shape;303;p52"/>
          <p:cNvSpPr txBox="1"/>
          <p:nvPr/>
        </p:nvSpPr>
        <p:spPr>
          <a:xfrm rot="-832283">
            <a:off x="2016238" y="18398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004C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E8004C"/>
                </a:solidFill>
                <a:latin typeface="Raleway"/>
                <a:ea typeface="Raleway"/>
                <a:cs typeface="Raleway"/>
                <a:sym typeface="Raleway"/>
              </a:rPr>
              <a:t>font-size: 1.5em;</a:t>
            </a:r>
            <a:endParaRPr sz="1400" b="1" i="0" u="none" strike="noStrike" cap="none">
              <a:solidFill>
                <a:srgbClr val="E800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04" name="Google Shape;304;p52"/>
          <p:cNvCxnSpPr/>
          <p:nvPr/>
        </p:nvCxnSpPr>
        <p:spPr>
          <a:xfrm flipH="1">
            <a:off x="1723785" y="2278450"/>
            <a:ext cx="317100" cy="84300"/>
          </a:xfrm>
          <a:prstGeom prst="straightConnector1">
            <a:avLst/>
          </a:prstGeom>
          <a:noFill/>
          <a:ln w="9525" cap="flat" cmpd="sng">
            <a:solidFill>
              <a:srgbClr val="E8004C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305" name="Google Shape;305;p52"/>
          <p:cNvSpPr txBox="1"/>
          <p:nvPr/>
        </p:nvSpPr>
        <p:spPr>
          <a:xfrm rot="-832283">
            <a:off x="3951813" y="20936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font-size: 1em;</a:t>
            </a:r>
            <a:endParaRPr sz="1400" b="1" i="0" u="none" strike="noStrike" cap="none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06" name="Google Shape;306;p52"/>
          <p:cNvCxnSpPr/>
          <p:nvPr/>
        </p:nvCxnSpPr>
        <p:spPr>
          <a:xfrm flipH="1">
            <a:off x="3659360" y="2532250"/>
            <a:ext cx="317100" cy="843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307" name="Google Shape;307;p52"/>
          <p:cNvCxnSpPr/>
          <p:nvPr/>
        </p:nvCxnSpPr>
        <p:spPr>
          <a:xfrm>
            <a:off x="5393400" y="171450"/>
            <a:ext cx="0" cy="4689600"/>
          </a:xfrm>
          <a:prstGeom prst="straightConnector1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"/>
          <p:cNvSpPr txBox="1"/>
          <p:nvPr/>
        </p:nvSpPr>
        <p:spPr>
          <a:xfrm>
            <a:off x="5482125" y="630900"/>
            <a:ext cx="3089100" cy="3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Agora, se a base do documento (&lt;body&gt;) for alterada, com 10px de font-size, todos os elementos mudarão de tamanho, mesmo sem que o font-size deles seja alterado.</a:t>
            </a:r>
            <a:endParaRPr sz="16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&lt;div&gt; = 20px de font-size</a:t>
            </a:r>
            <a:endParaRPr sz="16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&lt;p&gt; = 30px de font-size </a:t>
            </a:r>
            <a:endParaRPr sz="16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&lt;strong&gt; = 30px de font-size</a:t>
            </a:r>
            <a:endParaRPr sz="16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3" name="Google Shape;313;p53"/>
          <p:cNvSpPr txBox="1"/>
          <p:nvPr/>
        </p:nvSpPr>
        <p:spPr>
          <a:xfrm>
            <a:off x="537250" y="1795200"/>
            <a:ext cx="3439200" cy="17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6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&lt;div&gt;</a:t>
            </a:r>
            <a:endParaRPr sz="16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&lt;p&gt;</a:t>
            </a:r>
            <a:endParaRPr sz="16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   &lt;strong&gt;&lt;strong&gt;</a:t>
            </a:r>
            <a:endParaRPr sz="16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&lt;/p&gt;</a:t>
            </a:r>
            <a:endParaRPr sz="16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 &lt;/div&gt;</a:t>
            </a:r>
            <a:endParaRPr sz="16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Courier New"/>
              <a:buNone/>
            </a:pPr>
            <a:r>
              <a:rPr lang="pt-BR" sz="16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sz="160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4" name="Google Shape;314;p53"/>
          <p:cNvSpPr txBox="1"/>
          <p:nvPr/>
        </p:nvSpPr>
        <p:spPr>
          <a:xfrm rot="-832283">
            <a:off x="1490451" y="12808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004C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E8004C"/>
                </a:solidFill>
                <a:latin typeface="Raleway"/>
                <a:ea typeface="Raleway"/>
                <a:cs typeface="Raleway"/>
                <a:sym typeface="Raleway"/>
              </a:rPr>
              <a:t>font-size: 10px;</a:t>
            </a:r>
            <a:endParaRPr sz="1400" b="1" i="0" u="none" strike="noStrike" cap="none">
              <a:solidFill>
                <a:srgbClr val="E800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5" name="Google Shape;315;p53"/>
          <p:cNvCxnSpPr>
            <a:stCxn id="314" idx="1"/>
          </p:cNvCxnSpPr>
          <p:nvPr/>
        </p:nvCxnSpPr>
        <p:spPr>
          <a:xfrm flipH="1">
            <a:off x="1198057" y="1710892"/>
            <a:ext cx="317100" cy="84300"/>
          </a:xfrm>
          <a:prstGeom prst="straightConnector1">
            <a:avLst/>
          </a:prstGeom>
          <a:noFill/>
          <a:ln w="9525" cap="flat" cmpd="sng">
            <a:solidFill>
              <a:srgbClr val="E8004C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316" name="Google Shape;316;p53"/>
          <p:cNvSpPr txBox="1"/>
          <p:nvPr/>
        </p:nvSpPr>
        <p:spPr>
          <a:xfrm rot="-832283">
            <a:off x="1935325" y="15860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004C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E8004C"/>
                </a:solidFill>
                <a:latin typeface="Raleway"/>
                <a:ea typeface="Raleway"/>
                <a:cs typeface="Raleway"/>
                <a:sym typeface="Raleway"/>
              </a:rPr>
              <a:t>font-size: 2em;</a:t>
            </a:r>
            <a:endParaRPr sz="1400" b="1" i="0" u="none" strike="noStrike" cap="none">
              <a:solidFill>
                <a:srgbClr val="E800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7" name="Google Shape;317;p53"/>
          <p:cNvCxnSpPr/>
          <p:nvPr/>
        </p:nvCxnSpPr>
        <p:spPr>
          <a:xfrm flipH="1">
            <a:off x="1642873" y="2024650"/>
            <a:ext cx="317100" cy="84300"/>
          </a:xfrm>
          <a:prstGeom prst="straightConnector1">
            <a:avLst/>
          </a:prstGeom>
          <a:noFill/>
          <a:ln w="9525" cap="flat" cmpd="sng">
            <a:solidFill>
              <a:srgbClr val="E8004C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318" name="Google Shape;318;p53"/>
          <p:cNvSpPr txBox="1"/>
          <p:nvPr/>
        </p:nvSpPr>
        <p:spPr>
          <a:xfrm rot="-832283">
            <a:off x="2016238" y="18398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004C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E8004C"/>
                </a:solidFill>
                <a:latin typeface="Raleway"/>
                <a:ea typeface="Raleway"/>
                <a:cs typeface="Raleway"/>
                <a:sym typeface="Raleway"/>
              </a:rPr>
              <a:t>font-size: 1.5em;</a:t>
            </a:r>
            <a:endParaRPr sz="1400" b="1" i="0" u="none" strike="noStrike" cap="none">
              <a:solidFill>
                <a:srgbClr val="E800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9" name="Google Shape;319;p53"/>
          <p:cNvCxnSpPr/>
          <p:nvPr/>
        </p:nvCxnSpPr>
        <p:spPr>
          <a:xfrm flipH="1">
            <a:off x="1723785" y="2278450"/>
            <a:ext cx="317100" cy="84300"/>
          </a:xfrm>
          <a:prstGeom prst="straightConnector1">
            <a:avLst/>
          </a:prstGeom>
          <a:noFill/>
          <a:ln w="9525" cap="flat" cmpd="sng">
            <a:solidFill>
              <a:srgbClr val="E8004C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320" name="Google Shape;320;p53"/>
          <p:cNvSpPr txBox="1"/>
          <p:nvPr/>
        </p:nvSpPr>
        <p:spPr>
          <a:xfrm rot="-832283">
            <a:off x="3951813" y="2093614"/>
            <a:ext cx="1694312" cy="45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font-size: 1em;</a:t>
            </a:r>
            <a:endParaRPr sz="1400" b="1" i="0" u="none" strike="noStrike" cap="none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1" name="Google Shape;321;p53"/>
          <p:cNvCxnSpPr/>
          <p:nvPr/>
        </p:nvCxnSpPr>
        <p:spPr>
          <a:xfrm flipH="1">
            <a:off x="3659360" y="2532250"/>
            <a:ext cx="317100" cy="843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322" name="Google Shape;322;p53"/>
          <p:cNvCxnSpPr/>
          <p:nvPr/>
        </p:nvCxnSpPr>
        <p:spPr>
          <a:xfrm>
            <a:off x="5393400" y="171450"/>
            <a:ext cx="0" cy="4689600"/>
          </a:xfrm>
          <a:prstGeom prst="straightConnector1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/>
        </p:nvSpPr>
        <p:spPr>
          <a:xfrm>
            <a:off x="1934250" y="154550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 Viewport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8" name="Google Shape;328;p54" descr="http://www.tuexperto.com/wp-content/uploads/2014/01/Google-Chrome-moviles-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6613" y="834450"/>
            <a:ext cx="4890786" cy="40430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9" name="Google Shape;329;p54"/>
          <p:cNvSpPr/>
          <p:nvPr/>
        </p:nvSpPr>
        <p:spPr>
          <a:xfrm>
            <a:off x="2654065" y="1600775"/>
            <a:ext cx="1714500" cy="2510400"/>
          </a:xfrm>
          <a:prstGeom prst="rect">
            <a:avLst/>
          </a:prstGeom>
          <a:solidFill>
            <a:srgbClr val="ED4A00">
              <a:alpha val="47058"/>
            </a:srgbClr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4"/>
          <p:cNvSpPr/>
          <p:nvPr/>
        </p:nvSpPr>
        <p:spPr>
          <a:xfrm>
            <a:off x="5194515" y="1851925"/>
            <a:ext cx="1562100" cy="2416800"/>
          </a:xfrm>
          <a:prstGeom prst="rect">
            <a:avLst/>
          </a:prstGeom>
          <a:solidFill>
            <a:srgbClr val="ED4A00">
              <a:alpha val="47058"/>
            </a:srgbClr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/>
        </p:nvSpPr>
        <p:spPr>
          <a:xfrm>
            <a:off x="658900" y="347750"/>
            <a:ext cx="7009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Tag para RWD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6" name="Google Shape;336;p55"/>
          <p:cNvSpPr txBox="1"/>
          <p:nvPr/>
        </p:nvSpPr>
        <p:spPr>
          <a:xfrm>
            <a:off x="658900" y="2179300"/>
            <a:ext cx="7702500" cy="11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&lt;meta </a:t>
            </a:r>
            <a:r>
              <a:rPr lang="pt-BR" sz="2000" b="1" i="0" u="none" strike="noStrike" cap="none">
                <a:solidFill>
                  <a:srgbClr val="E8004C"/>
                </a:solidFill>
                <a:latin typeface="Courier New"/>
                <a:ea typeface="Courier New"/>
                <a:cs typeface="Courier New"/>
                <a:sym typeface="Courier New"/>
              </a:rPr>
              <a:t>name="viewport" </a:t>
            </a:r>
            <a:endParaRPr sz="2000" b="1" i="0" u="none" strike="noStrike" cap="none">
              <a:solidFill>
                <a:srgbClr val="E8004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E8004C"/>
                </a:solidFill>
                <a:latin typeface="Courier New"/>
                <a:ea typeface="Courier New"/>
                <a:cs typeface="Courier New"/>
                <a:sym typeface="Courier New"/>
              </a:rPr>
              <a:t>content="width=device-width, initial-scale=1"</a:t>
            </a: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7" name="Google Shape;337;p55"/>
          <p:cNvSpPr txBox="1"/>
          <p:nvPr/>
        </p:nvSpPr>
        <p:spPr>
          <a:xfrm>
            <a:off x="613000" y="3945550"/>
            <a:ext cx="73944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1200"/>
              <a:buFont typeface="Varela Round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Esta é a estrutura </a:t>
            </a:r>
            <a:r>
              <a:rPr lang="pt-BR" sz="1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básica </a:t>
            </a: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desta tag, às vezes ela pode ter mais informações.</a:t>
            </a:r>
            <a:b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Saiba mais: </a:t>
            </a:r>
            <a:r>
              <a:rPr lang="pt-BR" sz="1600" b="0" i="0" u="sng" strike="noStrike" cap="none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3"/>
              </a:rPr>
              <a:t>Responsive Web Design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38" name="Google Shape;338;p55"/>
          <p:cNvSpPr txBox="1"/>
          <p:nvPr/>
        </p:nvSpPr>
        <p:spPr>
          <a:xfrm>
            <a:off x="613000" y="1115775"/>
            <a:ext cx="7702500" cy="9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tag</a:t>
            </a:r>
            <a:r>
              <a:rPr lang="pt-BR" sz="1800" b="0" i="0" u="none" strike="noStrike" cap="none">
                <a:solidFill>
                  <a:srgbClr val="617A8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pt-BR" sz="1800" b="0" i="0" u="none" strike="noStrike" cap="none">
                <a:solidFill>
                  <a:srgbClr val="E8004C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&lt;meta&gt; viewport</a:t>
            </a:r>
            <a:r>
              <a:rPr lang="pt-BR" sz="1800" b="0" i="0" u="none" strike="noStrike" cap="none">
                <a:solidFill>
                  <a:srgbClr val="617A8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dá instruções ao navegador sobre </a:t>
            </a:r>
            <a:r>
              <a:rPr lang="pt-BR" sz="1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como dimensionar</a:t>
            </a: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e escalar a página web durante o carregamento.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/>
        </p:nvSpPr>
        <p:spPr>
          <a:xfrm>
            <a:off x="575275" y="320313"/>
            <a:ext cx="6934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Viewport Measures - vw / vh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4" name="Google Shape;344;p56"/>
          <p:cNvSpPr txBox="1"/>
          <p:nvPr/>
        </p:nvSpPr>
        <p:spPr>
          <a:xfrm>
            <a:off x="575275" y="1138700"/>
            <a:ext cx="77142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Toda medida expressa em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vw/vh</a:t>
            </a: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terá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SEMPRE </a:t>
            </a: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como eixo de referência o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viewport </a:t>
            </a: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do documento.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45" name="Google Shape;345;p56"/>
          <p:cNvSpPr txBox="1"/>
          <p:nvPr/>
        </p:nvSpPr>
        <p:spPr>
          <a:xfrm>
            <a:off x="575275" y="4114800"/>
            <a:ext cx="73236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Viewport faz referência à “caixa visível” de conteúdo dentro de um navegador.</a:t>
            </a:r>
            <a:endParaRPr sz="1400" b="0" i="0" u="none" strike="noStrike" cap="none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46" name="Google Shape;346;p56"/>
          <p:cNvSpPr txBox="1"/>
          <p:nvPr/>
        </p:nvSpPr>
        <p:spPr>
          <a:xfrm>
            <a:off x="3233400" y="2209375"/>
            <a:ext cx="26772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.box {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  width: 25vw;</a:t>
            </a:r>
            <a:endParaRPr sz="2000" b="1" i="0" u="none" strike="noStrike" cap="non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  height: 50vh;</a:t>
            </a:r>
            <a:endParaRPr sz="2000" b="1" i="0" u="none" strike="noStrike" cap="non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/>
          <p:nvPr/>
        </p:nvSpPr>
        <p:spPr>
          <a:xfrm>
            <a:off x="1066313" y="221100"/>
            <a:ext cx="3257400" cy="4284300"/>
          </a:xfrm>
          <a:prstGeom prst="rect">
            <a:avLst/>
          </a:prstGeom>
          <a:solidFill>
            <a:srgbClr val="CACACA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7"/>
          <p:cNvSpPr/>
          <p:nvPr/>
        </p:nvSpPr>
        <p:spPr>
          <a:xfrm>
            <a:off x="1066313" y="221100"/>
            <a:ext cx="1361400" cy="2430600"/>
          </a:xfrm>
          <a:prstGeom prst="rect">
            <a:avLst/>
          </a:prstGeom>
          <a:solidFill>
            <a:srgbClr val="00ACC3">
              <a:alpha val="8666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arela Round"/>
              <a:buNone/>
            </a:pPr>
            <a:r>
              <a:rPr lang="pt-BR" sz="1300" b="0" i="0" u="none" strike="noStrike" cap="none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width: 30vw;</a:t>
            </a:r>
            <a:endParaRPr sz="14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arela Round"/>
              <a:buNone/>
            </a:pPr>
            <a:r>
              <a:rPr lang="pt-BR" sz="1300" b="0" i="0" u="none" strike="noStrike" cap="none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height: 50vh;</a:t>
            </a:r>
            <a:endParaRPr sz="1300" b="0" i="0" u="none" strike="noStrike" cap="none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53" name="Google Shape;353;p57"/>
          <p:cNvSpPr txBox="1"/>
          <p:nvPr/>
        </p:nvSpPr>
        <p:spPr>
          <a:xfrm>
            <a:off x="1101563" y="4505400"/>
            <a:ext cx="31869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Varela Round"/>
              <a:buNone/>
            </a:pPr>
            <a:r>
              <a:rPr lang="pt-BR" sz="1400" b="1" i="0" u="none" strike="noStrike" cap="non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viewport width de 320px</a:t>
            </a:r>
            <a:endParaRPr sz="1400" b="1" i="0" u="none" strike="noStrike" cap="none">
              <a:solidFill>
                <a:srgbClr val="CC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4" name="Google Shape;354;p57"/>
          <p:cNvSpPr txBox="1"/>
          <p:nvPr/>
        </p:nvSpPr>
        <p:spPr>
          <a:xfrm rot="-5400000">
            <a:off x="2978538" y="2131050"/>
            <a:ext cx="31869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Varela Round"/>
              <a:buNone/>
            </a:pPr>
            <a:r>
              <a:rPr lang="pt-BR" sz="1400" b="1" i="0" u="none" strike="noStrike" cap="non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viewport height de 450px</a:t>
            </a:r>
            <a:endParaRPr sz="1400" b="1" i="0" u="none" strike="noStrike" cap="none">
              <a:solidFill>
                <a:srgbClr val="CC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5" name="Google Shape;355;p57"/>
          <p:cNvSpPr txBox="1"/>
          <p:nvPr/>
        </p:nvSpPr>
        <p:spPr>
          <a:xfrm>
            <a:off x="4988588" y="493400"/>
            <a:ext cx="3089100" cy="3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400"/>
              <a:buFont typeface="Varela Round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Neste caso, a caixa terá 0,3 vezes a largura do viewport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(96px)</a:t>
            </a: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e 0,5 vezes a altura do viewport</a:t>
            </a:r>
            <a:r>
              <a:rPr lang="pt-BR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(225px)</a:t>
            </a:r>
            <a:endParaRPr sz="14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/>
          <p:nvPr/>
        </p:nvSpPr>
        <p:spPr>
          <a:xfrm>
            <a:off x="1483650" y="282400"/>
            <a:ext cx="5838000" cy="2840400"/>
          </a:xfrm>
          <a:prstGeom prst="rect">
            <a:avLst/>
          </a:prstGeom>
          <a:solidFill>
            <a:srgbClr val="CACACA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58"/>
          <p:cNvSpPr/>
          <p:nvPr/>
        </p:nvSpPr>
        <p:spPr>
          <a:xfrm>
            <a:off x="1483650" y="282400"/>
            <a:ext cx="1954200" cy="1344600"/>
          </a:xfrm>
          <a:prstGeom prst="rect">
            <a:avLst/>
          </a:prstGeom>
          <a:solidFill>
            <a:srgbClr val="00ACC3">
              <a:alpha val="8666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arela Round"/>
              <a:buNone/>
            </a:pPr>
            <a:r>
              <a:rPr lang="pt-BR" sz="1300" b="0" i="0" u="none" strike="noStrike" cap="none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width: 30vw;</a:t>
            </a:r>
            <a:endParaRPr sz="1400" b="0" i="0" u="none" strike="noStrike" cap="none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arela Round"/>
              <a:buNone/>
            </a:pPr>
            <a:r>
              <a:rPr lang="pt-BR" sz="1300" b="0" i="0" u="none" strike="noStrike" cap="none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height: 50vh;</a:t>
            </a:r>
            <a:endParaRPr sz="1300" b="0" i="0" u="none" strike="noStrike" cap="none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62" name="Google Shape;362;p58"/>
          <p:cNvSpPr txBox="1"/>
          <p:nvPr/>
        </p:nvSpPr>
        <p:spPr>
          <a:xfrm>
            <a:off x="2809200" y="3122800"/>
            <a:ext cx="31869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Varela Round"/>
              <a:buNone/>
            </a:pPr>
            <a:r>
              <a:rPr lang="pt-BR" sz="1400" b="1" i="0" u="none" strike="noStrike" cap="non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viewport width de 660px</a:t>
            </a:r>
            <a:endParaRPr sz="1400" b="1" i="0" u="none" strike="noStrike" cap="none">
              <a:solidFill>
                <a:srgbClr val="CC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58"/>
          <p:cNvSpPr txBox="1"/>
          <p:nvPr/>
        </p:nvSpPr>
        <p:spPr>
          <a:xfrm rot="-5400000">
            <a:off x="5960400" y="1470400"/>
            <a:ext cx="31869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Varela Round"/>
              <a:buNone/>
            </a:pPr>
            <a:r>
              <a:rPr lang="pt-BR" sz="1400" b="1" i="0" u="none" strike="noStrike" cap="non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viewport height de 250px</a:t>
            </a:r>
            <a:endParaRPr sz="1400" b="1" i="0" u="none" strike="noStrike" cap="none">
              <a:solidFill>
                <a:srgbClr val="CC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58"/>
          <p:cNvSpPr txBox="1"/>
          <p:nvPr/>
        </p:nvSpPr>
        <p:spPr>
          <a:xfrm>
            <a:off x="1483650" y="3731475"/>
            <a:ext cx="58380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400"/>
              <a:buFont typeface="Varela Round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Neste caso, a caixa terá 0,3 vezes a largura do viewport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(198px)</a:t>
            </a:r>
            <a:r>
              <a:rPr lang="pt-BR"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e 0,5 vezes a altura do viewport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(125px)</a:t>
            </a:r>
            <a:endParaRPr sz="14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Flexbox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p31"/>
          <p:cNvSpPr txBox="1"/>
          <p:nvPr/>
        </p:nvSpPr>
        <p:spPr>
          <a:xfrm>
            <a:off x="557100" y="858075"/>
            <a:ext cx="7758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display: flex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31"/>
          <p:cNvSpPr txBox="1"/>
          <p:nvPr/>
        </p:nvSpPr>
        <p:spPr>
          <a:xfrm>
            <a:off x="2184150" y="1417875"/>
            <a:ext cx="4504500" cy="1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sz="2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display: flex;</a:t>
            </a: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" name="Google Shape;125;p31"/>
          <p:cNvSpPr txBox="1"/>
          <p:nvPr/>
        </p:nvSpPr>
        <p:spPr>
          <a:xfrm>
            <a:off x="579900" y="3930775"/>
            <a:ext cx="79842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Torna o elemento um flex container automaticamente transformando todos os seus filhos diretos em flex itens.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/>
        </p:nvSpPr>
        <p:spPr>
          <a:xfrm>
            <a:off x="773250" y="1176175"/>
            <a:ext cx="7597500" cy="13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CC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Conjunto de regras CSS que permitem reorganizar </a:t>
            </a: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 conteúdo de acordo com as condições de visualização do documento.</a:t>
            </a:r>
            <a:endParaRPr sz="20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CC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Sempre </a:t>
            </a: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devem ser escritos </a:t>
            </a:r>
            <a:r>
              <a:rPr lang="pt-BR" sz="1800" b="0" i="0" u="none" strike="noStrike" cap="none">
                <a:solidFill>
                  <a:srgbClr val="CC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 final da folha</a:t>
            </a:r>
            <a:r>
              <a:rPr lang="pt-BR" sz="18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de CSS.</a:t>
            </a:r>
            <a:endParaRPr sz="18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70" name="Google Shape;370;p59"/>
          <p:cNvSpPr txBox="1"/>
          <p:nvPr/>
        </p:nvSpPr>
        <p:spPr>
          <a:xfrm>
            <a:off x="2806200" y="375075"/>
            <a:ext cx="353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Media-queries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71" name="Google Shape;371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7987" y="2564875"/>
            <a:ext cx="5608026" cy="20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/>
          <p:nvPr/>
        </p:nvSpPr>
        <p:spPr>
          <a:xfrm>
            <a:off x="2423700" y="2135700"/>
            <a:ext cx="42966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@media </a:t>
            </a:r>
            <a:r>
              <a:rPr lang="pt-BR" sz="20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(min-width: 460px){</a:t>
            </a:r>
            <a:endParaRPr sz="20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	/* regras de CSS */</a:t>
            </a:r>
            <a:endParaRPr sz="20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7" name="Google Shape;377;p60"/>
          <p:cNvSpPr txBox="1"/>
          <p:nvPr/>
        </p:nvSpPr>
        <p:spPr>
          <a:xfrm>
            <a:off x="1696500" y="3643052"/>
            <a:ext cx="57510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BB48"/>
              </a:buClr>
              <a:buSzPts val="1300"/>
              <a:buFont typeface="Varela Round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Especificar a </a:t>
            </a:r>
            <a:r>
              <a:rPr lang="pt-BR" sz="1600" b="1" i="0" u="none" strike="noStrike" cap="none">
                <a:solidFill>
                  <a:srgbClr val="E8004C"/>
                </a:solidFill>
                <a:latin typeface="Raleway"/>
                <a:ea typeface="Raleway"/>
                <a:cs typeface="Raleway"/>
                <a:sym typeface="Raleway"/>
              </a:rPr>
              <a:t>min-width</a:t>
            </a:r>
            <a:r>
              <a:rPr lang="pt-BR" sz="1600" b="1" i="0" u="none" strike="noStrike" cap="none">
                <a:solidFill>
                  <a:srgbClr val="65BB48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é como dizer: “se o mínimo é </a:t>
            </a:r>
            <a:r>
              <a:rPr lang="pt-BR" sz="1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px de largura, aplicar isto” ou “deste ponto para cima”.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78" name="Google Shape;378;p60"/>
          <p:cNvSpPr txBox="1"/>
          <p:nvPr/>
        </p:nvSpPr>
        <p:spPr>
          <a:xfrm>
            <a:off x="2806200" y="446850"/>
            <a:ext cx="353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Media-queries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9" name="Google Shape;379;p60"/>
          <p:cNvSpPr txBox="1"/>
          <p:nvPr/>
        </p:nvSpPr>
        <p:spPr>
          <a:xfrm>
            <a:off x="2806200" y="1087950"/>
            <a:ext cx="35316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para Mobile </a:t>
            </a:r>
            <a:r>
              <a:rPr lang="pt-BR"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First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1"/>
          <p:cNvSpPr txBox="1"/>
          <p:nvPr/>
        </p:nvSpPr>
        <p:spPr>
          <a:xfrm>
            <a:off x="2204400" y="2091150"/>
            <a:ext cx="47352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@media </a:t>
            </a:r>
            <a:r>
              <a:rPr lang="pt-BR" sz="20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(max-width: 960px){</a:t>
            </a:r>
            <a:endParaRPr sz="20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	/* regras de CSS */</a:t>
            </a:r>
            <a:endParaRPr sz="20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b="1" i="0" u="none" strike="noStrike" cap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5" name="Google Shape;385;p61"/>
          <p:cNvSpPr txBox="1"/>
          <p:nvPr/>
        </p:nvSpPr>
        <p:spPr>
          <a:xfrm>
            <a:off x="1696500" y="3643052"/>
            <a:ext cx="57510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BB48"/>
              </a:buClr>
              <a:buSzPts val="1300"/>
              <a:buFont typeface="Varela Round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Especificar a </a:t>
            </a:r>
            <a:r>
              <a:rPr lang="pt-BR" sz="1600" b="1" i="0" u="none" strike="noStrike" cap="none">
                <a:solidFill>
                  <a:srgbClr val="E8004C"/>
                </a:solidFill>
                <a:latin typeface="Raleway"/>
                <a:ea typeface="Raleway"/>
                <a:cs typeface="Raleway"/>
                <a:sym typeface="Raleway"/>
              </a:rPr>
              <a:t>max-width</a:t>
            </a:r>
            <a:r>
              <a:rPr lang="pt-BR" sz="1600" b="1" i="0" u="none" strike="noStrike" cap="none">
                <a:solidFill>
                  <a:srgbClr val="65BB48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é como dizer: “se o máximo é Npx de largura, aplicar isto” ou “deste ponto para baixo”.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86" name="Google Shape;386;p61"/>
          <p:cNvSpPr txBox="1"/>
          <p:nvPr/>
        </p:nvSpPr>
        <p:spPr>
          <a:xfrm>
            <a:off x="2806200" y="446850"/>
            <a:ext cx="353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Media-queries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7" name="Google Shape;387;p61"/>
          <p:cNvSpPr txBox="1"/>
          <p:nvPr/>
        </p:nvSpPr>
        <p:spPr>
          <a:xfrm>
            <a:off x="2806200" y="1087950"/>
            <a:ext cx="35316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para Mobile </a:t>
            </a:r>
            <a:r>
              <a:rPr lang="pt-BR"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Last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2"/>
          <p:cNvSpPr txBox="1"/>
          <p:nvPr/>
        </p:nvSpPr>
        <p:spPr>
          <a:xfrm>
            <a:off x="2806200" y="431200"/>
            <a:ext cx="353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Media-queries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3" name="Google Shape;393;p62"/>
          <p:cNvSpPr txBox="1"/>
          <p:nvPr/>
        </p:nvSpPr>
        <p:spPr>
          <a:xfrm>
            <a:off x="1124400" y="2144200"/>
            <a:ext cx="6895200" cy="945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@media</a:t>
            </a:r>
            <a:r>
              <a:rPr lang="pt-BR" sz="16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(max-width: 768px) and (orientation: portrait){</a:t>
            </a:r>
            <a:endParaRPr sz="1600" b="1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/* regras de CSS */</a:t>
            </a:r>
            <a:endParaRPr sz="1600" b="1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 b="1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4" name="Google Shape;394;p62"/>
          <p:cNvSpPr txBox="1"/>
          <p:nvPr/>
        </p:nvSpPr>
        <p:spPr>
          <a:xfrm>
            <a:off x="1395000" y="3660100"/>
            <a:ext cx="63540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BB48"/>
              </a:buClr>
              <a:buSzPts val="1300"/>
              <a:buFont typeface="Varela Round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Especificar </a:t>
            </a:r>
            <a:r>
              <a:rPr lang="pt-BR" sz="1600" b="1" i="0" u="none" strike="noStrike" cap="non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a orientação (portrait ou landscape)</a:t>
            </a: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é como dizer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BB48"/>
              </a:buClr>
              <a:buSzPts val="1300"/>
              <a:buFont typeface="Varela Round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“se a largura máxima é Npx e o dispositivo está em posição vertical/horizontal, aplicar isto”.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95" name="Google Shape;395;p62"/>
          <p:cNvSpPr txBox="1"/>
          <p:nvPr/>
        </p:nvSpPr>
        <p:spPr>
          <a:xfrm>
            <a:off x="2806200" y="1072300"/>
            <a:ext cx="35316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definindo a </a:t>
            </a:r>
            <a:r>
              <a:rPr lang="pt-BR"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orientação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 txBox="1">
            <a:spLocks noGrp="1"/>
          </p:cNvSpPr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Na próxima aula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1" name="Google Shape;401;p63"/>
          <p:cNvSpPr txBox="1">
            <a:spLocks noGrp="1"/>
          </p:cNvSpPr>
          <p:nvPr>
            <p:ph type="subTitle" idx="1"/>
          </p:nvPr>
        </p:nvSpPr>
        <p:spPr>
          <a:xfrm>
            <a:off x="265500" y="21731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Visualização e pseudo-elementos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02" name="Google Shape;402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6975" y="666750"/>
            <a:ext cx="3810000" cy="38100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4"/>
          <p:cNvSpPr txBox="1"/>
          <p:nvPr/>
        </p:nvSpPr>
        <p:spPr>
          <a:xfrm>
            <a:off x="1634550" y="1753800"/>
            <a:ext cx="5874900" cy="1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Visualização e pseudo-elementos</a:t>
            </a:r>
            <a:endParaRPr sz="48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 txBox="1">
            <a:spLocks noGrp="1"/>
          </p:cNvSpPr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O que aprendemos na aula anterior?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3" name="Google Shape;413;p65"/>
          <p:cNvSpPr txBox="1">
            <a:spLocks noGrp="1"/>
          </p:cNvSpPr>
          <p:nvPr>
            <p:ph type="subTitle" idx="1"/>
          </p:nvPr>
        </p:nvSpPr>
        <p:spPr>
          <a:xfrm>
            <a:off x="265500" y="2173175"/>
            <a:ext cx="40452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Mobile first, viewport, unidades relativas, simulação de dispositivos,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media queries, 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14" name="Google Shape;41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500" y="913188"/>
            <a:ext cx="3317125" cy="3317125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6"/>
          <p:cNvSpPr txBox="1">
            <a:spLocks noGrp="1"/>
          </p:cNvSpPr>
          <p:nvPr>
            <p:ph type="title"/>
          </p:nvPr>
        </p:nvSpPr>
        <p:spPr>
          <a:xfrm>
            <a:off x="265500" y="991175"/>
            <a:ext cx="4045200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Barras de navegação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0" name="Google Shape;420;p66"/>
          <p:cNvSpPr txBox="1">
            <a:spLocks noGrp="1"/>
          </p:cNvSpPr>
          <p:nvPr>
            <p:ph type="subTitle" idx="1"/>
          </p:nvPr>
        </p:nvSpPr>
        <p:spPr>
          <a:xfrm>
            <a:off x="265500" y="2304275"/>
            <a:ext cx="4045200" cy="1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As barras de navegação devem ser feitas de forma semânticas para SEO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1" name="Google Shape;421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1200" y="794625"/>
            <a:ext cx="3554225" cy="3554225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7"/>
          <p:cNvSpPr txBox="1"/>
          <p:nvPr/>
        </p:nvSpPr>
        <p:spPr>
          <a:xfrm>
            <a:off x="658900" y="347750"/>
            <a:ext cx="7009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Barras de navegação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7" name="Google Shape;427;p67"/>
          <p:cNvSpPr txBox="1"/>
          <p:nvPr/>
        </p:nvSpPr>
        <p:spPr>
          <a:xfrm>
            <a:off x="904750" y="1925450"/>
            <a:ext cx="7210800" cy="2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&lt;ul&gt;</a:t>
            </a:r>
            <a:endParaRPr sz="1800" b="1" i="0" u="none" strike="noStrike" cap="non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  &lt;li&gt;</a:t>
            </a:r>
            <a:r>
              <a:rPr lang="pt-BR" sz="1800" b="1" i="0" u="none" strike="noStrike" cap="non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href=”inicio.html”&gt;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Início </a:t>
            </a:r>
            <a:r>
              <a:rPr lang="pt-BR" sz="1800" b="1" i="0" u="none" strike="noStrike" cap="non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&lt;/a&gt;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800" b="1" i="0" u="none" strike="noStrike" cap="non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  &lt;li&gt;</a:t>
            </a:r>
            <a:r>
              <a:rPr lang="pt-BR" sz="1800" b="1" i="0" u="none" strike="noStrike" cap="non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href=”quem.html”&gt; 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Quem somos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 b="1" i="0" u="none" strike="noStrike" cap="non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&lt;/a&gt;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800" b="1" i="0" u="none" strike="noStrike" cap="non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  &lt;li&gt;</a:t>
            </a:r>
            <a:r>
              <a:rPr lang="pt-BR" sz="1800" b="1" i="0" u="none" strike="noStrike" cap="non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href=”servicos.html”&gt;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Serviços </a:t>
            </a:r>
            <a:r>
              <a:rPr lang="pt-BR" sz="1800" b="1" i="0" u="none" strike="noStrike" cap="non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&lt;/a&gt;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800" b="1" i="0" u="none" strike="noStrike" cap="non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  &lt;li&gt;</a:t>
            </a:r>
            <a:r>
              <a:rPr lang="pt-BR" sz="1800" b="1" i="0" u="none" strike="noStrike" cap="non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href=”lojas.html”&gt; 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Lojas </a:t>
            </a:r>
            <a:r>
              <a:rPr lang="pt-BR" sz="1800" b="1" i="0" u="none" strike="noStrike" cap="non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&lt;/a&gt;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800" b="1" i="0" u="none" strike="noStrike" cap="non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  &lt;li&gt;</a:t>
            </a:r>
            <a:r>
              <a:rPr lang="pt-BR" sz="1800" b="1" i="0" u="none" strike="noStrike" cap="non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href=”contato.html”&gt; 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Contato </a:t>
            </a:r>
            <a:r>
              <a:rPr lang="pt-BR" sz="1800" b="1" i="0" u="none" strike="noStrike" cap="non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&lt;/a&gt;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800" b="1" i="0" u="none" strike="noStrike" cap="non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&lt;/ul&gt;</a:t>
            </a:r>
            <a:endParaRPr sz="1800" b="1" i="0" u="none" strike="noStrike" cap="non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8" name="Google Shape;428;p67"/>
          <p:cNvSpPr txBox="1"/>
          <p:nvPr/>
        </p:nvSpPr>
        <p:spPr>
          <a:xfrm>
            <a:off x="658900" y="988850"/>
            <a:ext cx="7702500" cy="9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Semanticamente, as barras de navegação devem ser feitas com listas, de preferência desordenadas, e links:</a:t>
            </a:r>
            <a:endParaRPr sz="18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8"/>
          <p:cNvSpPr txBox="1"/>
          <p:nvPr/>
        </p:nvSpPr>
        <p:spPr>
          <a:xfrm>
            <a:off x="658900" y="347750"/>
            <a:ext cx="7009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Barras de navegação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4" name="Google Shape;434;p68"/>
          <p:cNvSpPr txBox="1"/>
          <p:nvPr/>
        </p:nvSpPr>
        <p:spPr>
          <a:xfrm>
            <a:off x="658900" y="988850"/>
            <a:ext cx="77025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Depois de criar a estrutura, vamos precisar: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●"/>
            </a:pPr>
            <a:r>
              <a:rPr lang="pt-BR" sz="2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Retirar o estilo padrão de lista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●"/>
            </a:pPr>
            <a:r>
              <a:rPr lang="pt-BR" sz="2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Posicionar &lt;li&gt; um ao lado do outro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●"/>
            </a:pPr>
            <a:r>
              <a:rPr lang="pt-BR" sz="2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Fazer com que os &lt;a&gt; se comportem como blocos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Flexbox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32"/>
          <p:cNvSpPr txBox="1"/>
          <p:nvPr/>
        </p:nvSpPr>
        <p:spPr>
          <a:xfrm>
            <a:off x="557100" y="858075"/>
            <a:ext cx="7758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flex-direction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32"/>
          <p:cNvSpPr txBox="1"/>
          <p:nvPr/>
        </p:nvSpPr>
        <p:spPr>
          <a:xfrm>
            <a:off x="1627200" y="1417875"/>
            <a:ext cx="5618400" cy="20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display: flex;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flex-direction: column;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[row, row-reverse, column-reverse]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2"/>
          <p:cNvSpPr txBox="1"/>
          <p:nvPr/>
        </p:nvSpPr>
        <p:spPr>
          <a:xfrm>
            <a:off x="557100" y="3764100"/>
            <a:ext cx="81990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Define a direção dos flex itens. Por padrão ele é row (linha), por isso quando o display: flex; é adicionado, os elementos ficam em linha, um do lado do outro.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 txBox="1">
            <a:spLocks noGrp="1"/>
          </p:cNvSpPr>
          <p:nvPr>
            <p:ph type="title"/>
          </p:nvPr>
        </p:nvSpPr>
        <p:spPr>
          <a:xfrm>
            <a:off x="265500" y="991175"/>
            <a:ext cx="4045200" cy="19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Tabelas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0" name="Google Shape;440;p69"/>
          <p:cNvPicPr preferRelativeResize="0"/>
          <p:nvPr/>
        </p:nvPicPr>
        <p:blipFill/>
        <p:spPr>
          <a:xfrm>
            <a:off x="4848100" y="1609725"/>
            <a:ext cx="4143300" cy="192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0"/>
          <p:cNvSpPr txBox="1"/>
          <p:nvPr/>
        </p:nvSpPr>
        <p:spPr>
          <a:xfrm>
            <a:off x="528000" y="262025"/>
            <a:ext cx="7009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Tabelas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6" name="Google Shape;446;p70"/>
          <p:cNvSpPr txBox="1"/>
          <p:nvPr/>
        </p:nvSpPr>
        <p:spPr>
          <a:xfrm>
            <a:off x="528000" y="4114800"/>
            <a:ext cx="80880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As tabelas são definidas com a tag </a:t>
            </a:r>
            <a:r>
              <a:rPr lang="pt-BR" sz="1600" b="0" i="0" u="none" strike="noStrike" cap="non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&lt;table&gt;</a:t>
            </a:r>
            <a:r>
              <a:rPr lang="pt-BR" sz="1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16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7" name="Google Shape;447;p70"/>
          <p:cNvSpPr txBox="1"/>
          <p:nvPr/>
        </p:nvSpPr>
        <p:spPr>
          <a:xfrm>
            <a:off x="1403500" y="1133013"/>
            <a:ext cx="5520600" cy="27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&lt;table&gt;</a:t>
            </a:r>
            <a:endParaRPr sz="1800" b="1" i="0" u="none" strike="noStrike" cap="non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&lt;td&gt;linha 1, célula 1&lt;/td&gt;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&lt;td&gt;linha 1, célula 2&lt;/td&gt;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&lt;td&gt;linha 2, célula 1&lt;/td&gt;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&lt;td&gt;linha 2, célula 2&lt;/td&gt;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&lt;/table&gt;</a:t>
            </a:r>
            <a:endParaRPr sz="18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1"/>
          <p:cNvSpPr txBox="1"/>
          <p:nvPr/>
        </p:nvSpPr>
        <p:spPr>
          <a:xfrm>
            <a:off x="528000" y="262025"/>
            <a:ext cx="7009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Tabelas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3" name="Google Shape;453;p71"/>
          <p:cNvSpPr txBox="1"/>
          <p:nvPr/>
        </p:nvSpPr>
        <p:spPr>
          <a:xfrm>
            <a:off x="528000" y="4114800"/>
            <a:ext cx="80880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Uma tabela é dividida em linhas com a tag </a:t>
            </a:r>
            <a:r>
              <a:rPr lang="pt-BR" sz="1600" b="0" i="0" u="none" strike="noStrike" cap="non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&lt;tr&gt;</a:t>
            </a:r>
            <a:r>
              <a:rPr lang="pt-BR"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(table row),</a:t>
            </a:r>
            <a:endParaRPr sz="16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4" name="Google Shape;454;p71"/>
          <p:cNvSpPr txBox="1"/>
          <p:nvPr/>
        </p:nvSpPr>
        <p:spPr>
          <a:xfrm>
            <a:off x="1403500" y="1133013"/>
            <a:ext cx="5520600" cy="27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&lt;table&gt;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 sz="1800" b="1" i="0" u="none" strike="noStrike" cap="non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&lt;td&gt;linha 1, célula 1&lt;/td&gt;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&lt;td&gt;linha 1, célula 2&lt;/td&gt;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 sz="1800" b="1" i="0" u="none" strike="noStrike" cap="non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 sz="1800" b="1" i="0" u="none" strike="noStrike" cap="non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&lt;td&gt;linha 2, célula 1&lt;/td&gt;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&lt;td&gt;linha 2, célula 2&lt;/td&gt;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 sz="1800" b="1" i="0" u="none" strike="noStrike" cap="non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&lt;/table&gt;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2"/>
          <p:cNvSpPr txBox="1"/>
          <p:nvPr/>
        </p:nvSpPr>
        <p:spPr>
          <a:xfrm>
            <a:off x="528000" y="262025"/>
            <a:ext cx="7009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Tabelas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0" name="Google Shape;460;p72"/>
          <p:cNvSpPr txBox="1"/>
          <p:nvPr/>
        </p:nvSpPr>
        <p:spPr>
          <a:xfrm>
            <a:off x="528000" y="3987175"/>
            <a:ext cx="67953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 cada linha os espaços são divididos em células de dados com a tag </a:t>
            </a:r>
            <a:r>
              <a:rPr lang="pt-BR" sz="1600" b="0" i="0" u="none" strike="noStrike" cap="non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&lt;td&gt;</a:t>
            </a:r>
            <a:r>
              <a:rPr lang="pt-BR"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(table data).</a:t>
            </a:r>
            <a:endParaRPr sz="16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1" name="Google Shape;461;p72"/>
          <p:cNvSpPr txBox="1"/>
          <p:nvPr/>
        </p:nvSpPr>
        <p:spPr>
          <a:xfrm>
            <a:off x="1403500" y="1133013"/>
            <a:ext cx="5520600" cy="27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&lt;table&gt;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linha 1, célula 1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 sz="1800" b="1" i="0" u="none" strike="noStrike" cap="non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linha 1, célula 2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linha 2, célula 1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linha 2, célula 2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&lt;/table&gt;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3"/>
          <p:cNvSpPr txBox="1"/>
          <p:nvPr/>
        </p:nvSpPr>
        <p:spPr>
          <a:xfrm>
            <a:off x="461850" y="262025"/>
            <a:ext cx="70098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Tabelas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7" name="Google Shape;467;p73"/>
          <p:cNvSpPr txBox="1"/>
          <p:nvPr/>
        </p:nvSpPr>
        <p:spPr>
          <a:xfrm>
            <a:off x="528000" y="4114825"/>
            <a:ext cx="78654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Os cabeçalhos em uma tabela são definidos com a tag </a:t>
            </a:r>
            <a:r>
              <a:rPr lang="pt-BR" sz="1600" b="0" i="0" u="none" strike="noStrike" cap="non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&lt;th&gt; </a:t>
            </a:r>
            <a:r>
              <a:rPr lang="pt-BR" sz="1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(table heading).</a:t>
            </a:r>
            <a:endParaRPr sz="16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8" name="Google Shape;468;p73"/>
          <p:cNvSpPr txBox="1"/>
          <p:nvPr/>
        </p:nvSpPr>
        <p:spPr>
          <a:xfrm>
            <a:off x="1415750" y="1330158"/>
            <a:ext cx="5520600" cy="27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&lt;table&gt;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&lt;th&gt;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Cabeçalho coluna 1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 sz="1800" b="1" i="0" u="none" strike="noStrike" cap="non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&lt;th&gt;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Cabeçalho coluna 2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linha 2, célula 1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linha 2, célula 2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&lt;/table&gt;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9" name="Google Shape;469;p73"/>
          <p:cNvSpPr txBox="1"/>
          <p:nvPr/>
        </p:nvSpPr>
        <p:spPr>
          <a:xfrm>
            <a:off x="461850" y="813442"/>
            <a:ext cx="70539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Cabeçalhos</a:t>
            </a:r>
            <a:endParaRPr sz="17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4"/>
          <p:cNvSpPr txBox="1"/>
          <p:nvPr/>
        </p:nvSpPr>
        <p:spPr>
          <a:xfrm>
            <a:off x="461850" y="262025"/>
            <a:ext cx="70098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Tabelas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5" name="Google Shape;475;p74"/>
          <p:cNvSpPr txBox="1"/>
          <p:nvPr/>
        </p:nvSpPr>
        <p:spPr>
          <a:xfrm>
            <a:off x="461850" y="3024875"/>
            <a:ext cx="7971000" cy="15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Podemos modificar os estilos da tabela via CSS:</a:t>
            </a:r>
            <a:endParaRPr sz="16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border</a:t>
            </a:r>
            <a:r>
              <a:rPr lang="pt-BR"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Define uma borda</a:t>
            </a:r>
            <a:endParaRPr sz="16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border-collapse</a:t>
            </a:r>
            <a:r>
              <a:rPr lang="pt-BR"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Entra em colapso bordas de célula</a:t>
            </a:r>
            <a:endParaRPr sz="16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border-spacing</a:t>
            </a:r>
            <a:r>
              <a:rPr lang="pt-BR"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Define o espaçamento entre as células</a:t>
            </a:r>
            <a:endParaRPr sz="16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6" name="Google Shape;476;p74"/>
          <p:cNvSpPr txBox="1"/>
          <p:nvPr/>
        </p:nvSpPr>
        <p:spPr>
          <a:xfrm>
            <a:off x="461850" y="1362925"/>
            <a:ext cx="7487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table, th, td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border: 1px solid black;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border-collapse: collapse;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7" name="Google Shape;477;p74"/>
          <p:cNvSpPr txBox="1"/>
          <p:nvPr/>
        </p:nvSpPr>
        <p:spPr>
          <a:xfrm>
            <a:off x="461850" y="813442"/>
            <a:ext cx="70539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Estilos</a:t>
            </a:r>
            <a:endParaRPr sz="17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5"/>
          <p:cNvSpPr txBox="1"/>
          <p:nvPr/>
        </p:nvSpPr>
        <p:spPr>
          <a:xfrm>
            <a:off x="461850" y="262025"/>
            <a:ext cx="70098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Tabelas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3" name="Google Shape;483;p75"/>
          <p:cNvSpPr txBox="1"/>
          <p:nvPr/>
        </p:nvSpPr>
        <p:spPr>
          <a:xfrm>
            <a:off x="568200" y="4188300"/>
            <a:ext cx="80076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Definição: atributos dos elementos &lt;td&gt; e &lt;th&gt; para mesclar colunas ou linhas.</a:t>
            </a:r>
            <a:endParaRPr sz="16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4" name="Google Shape;484;p75"/>
          <p:cNvSpPr txBox="1"/>
          <p:nvPr/>
        </p:nvSpPr>
        <p:spPr>
          <a:xfrm>
            <a:off x="1128300" y="1362925"/>
            <a:ext cx="6887400" cy="27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&lt;table&gt;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 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rowspan=”2”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&gt;linha 1, célula 1&lt;/td&gt;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 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colspan=”2”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&gt;linha 1, célula 2&lt;/td&gt;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&lt;td&gt;linha 2, célula 1&lt;/td&gt;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&lt;td&gt;linha 2, célula 2&lt;/td&gt;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&lt;/table&gt;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5" name="Google Shape;485;p75"/>
          <p:cNvSpPr txBox="1"/>
          <p:nvPr/>
        </p:nvSpPr>
        <p:spPr>
          <a:xfrm>
            <a:off x="461850" y="813442"/>
            <a:ext cx="70539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colspan, rowspan</a:t>
            </a:r>
            <a:endParaRPr sz="17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6"/>
          <p:cNvSpPr txBox="1"/>
          <p:nvPr/>
        </p:nvSpPr>
        <p:spPr>
          <a:xfrm>
            <a:off x="461850" y="387775"/>
            <a:ext cx="77880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Pesquisa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91" name="Google Shape;491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5125" y="1396300"/>
            <a:ext cx="333375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6"/>
          <p:cNvSpPr txBox="1"/>
          <p:nvPr/>
        </p:nvSpPr>
        <p:spPr>
          <a:xfrm>
            <a:off x="950100" y="3578875"/>
            <a:ext cx="72438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Pontos positivos (Boa, mantém assim!)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Pontos negativos (Indicar pontos negativos e sugestão de solução)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7"/>
          <p:cNvSpPr txBox="1"/>
          <p:nvPr/>
        </p:nvSpPr>
        <p:spPr>
          <a:xfrm>
            <a:off x="461850" y="262025"/>
            <a:ext cx="70098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Pseudo-elementos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8" name="Google Shape;498;p77"/>
          <p:cNvSpPr txBox="1"/>
          <p:nvPr/>
        </p:nvSpPr>
        <p:spPr>
          <a:xfrm>
            <a:off x="461850" y="1046175"/>
            <a:ext cx="8086200" cy="3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Permitem inserir conteúdo com CSS.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São usados sobre um seletor pré-definido.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Podemos inserir conteúdo de texto, imagens ou elementos de bloco.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Saiba mais: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https://www.w3schools.com/css/css_pseudo_elements.asp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https://www.w3schools.com/css/css_pseudo_classes.asp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https://www.w3schools.com/cssref/sel_nth-child.asp</a:t>
            </a: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8"/>
          <p:cNvSpPr txBox="1"/>
          <p:nvPr/>
        </p:nvSpPr>
        <p:spPr>
          <a:xfrm>
            <a:off x="461850" y="262025"/>
            <a:ext cx="70098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Pseudo-elementos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4" name="Google Shape;504;p78"/>
          <p:cNvSpPr txBox="1"/>
          <p:nvPr/>
        </p:nvSpPr>
        <p:spPr>
          <a:xfrm>
            <a:off x="461850" y="1599075"/>
            <a:ext cx="6887400" cy="27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::before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content: "Capítulo - "; 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::after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content: " - de 10"; 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5" name="Google Shape;505;p78"/>
          <p:cNvSpPr txBox="1"/>
          <p:nvPr/>
        </p:nvSpPr>
        <p:spPr>
          <a:xfrm>
            <a:off x="461850" y="813442"/>
            <a:ext cx="70539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::before  &amp;  ::after</a:t>
            </a:r>
            <a:endParaRPr sz="17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06" name="Google Shape;506;p78"/>
          <p:cNvPicPr preferRelativeResize="0"/>
          <p:nvPr/>
        </p:nvPicPr>
        <p:blipFill/>
        <p:spPr>
          <a:xfrm>
            <a:off x="6441725" y="2269338"/>
            <a:ext cx="1852500" cy="141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507" name="Google Shape;507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5100" y="1682563"/>
            <a:ext cx="260032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Flexbox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33"/>
          <p:cNvSpPr txBox="1"/>
          <p:nvPr/>
        </p:nvSpPr>
        <p:spPr>
          <a:xfrm>
            <a:off x="557100" y="858075"/>
            <a:ext cx="7758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 justify-content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33"/>
          <p:cNvSpPr txBox="1"/>
          <p:nvPr/>
        </p:nvSpPr>
        <p:spPr>
          <a:xfrm>
            <a:off x="1627200" y="1417875"/>
            <a:ext cx="6806400" cy="20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display: flex;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justify-content: flex-start;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[flex-end, center, space-between, space-around]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1" name="Google Shape;141;p33"/>
          <p:cNvSpPr txBox="1"/>
          <p:nvPr/>
        </p:nvSpPr>
        <p:spPr>
          <a:xfrm>
            <a:off x="557100" y="3764100"/>
            <a:ext cx="81990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Alinha os itens flex no container de acordo com a direção. A propriedade só funciona se os itens atuais não ocuparem todo o container. Isso significa que ao definir flex: 1; ou algo similar nos itens, a propriedade não terá mais função.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9"/>
          <p:cNvSpPr txBox="1"/>
          <p:nvPr/>
        </p:nvSpPr>
        <p:spPr>
          <a:xfrm>
            <a:off x="461850" y="262025"/>
            <a:ext cx="70098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Pseudo-elementos</a:t>
            </a:r>
            <a:endParaRPr sz="3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3" name="Google Shape;513;p79"/>
          <p:cNvSpPr txBox="1"/>
          <p:nvPr/>
        </p:nvSpPr>
        <p:spPr>
          <a:xfrm>
            <a:off x="461850" y="1599075"/>
            <a:ext cx="8135100" cy="27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.caixa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::before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 url(../images/icone-1.gif); 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.caixa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::after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1800" b="1" i="0" u="none" strike="noStrike" cap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 url(../images/icone-2.gif); 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4" name="Google Shape;514;p79"/>
          <p:cNvSpPr txBox="1"/>
          <p:nvPr/>
        </p:nvSpPr>
        <p:spPr>
          <a:xfrm>
            <a:off x="461850" y="813442"/>
            <a:ext cx="70539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::before  &amp;  ::after</a:t>
            </a:r>
            <a:endParaRPr sz="17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0"/>
          <p:cNvSpPr txBox="1">
            <a:spLocks noGrp="1"/>
          </p:cNvSpPr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Na próxima aula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0" name="Google Shape;520;p80"/>
          <p:cNvSpPr txBox="1">
            <a:spLocks noGrp="1"/>
          </p:cNvSpPr>
          <p:nvPr>
            <p:ph type="subTitle" idx="1"/>
          </p:nvPr>
        </p:nvSpPr>
        <p:spPr>
          <a:xfrm>
            <a:off x="265500" y="21731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Bootstrap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21" name="Google Shape;521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5375" y="1113050"/>
            <a:ext cx="2917375" cy="29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Flexbox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34"/>
          <p:cNvSpPr txBox="1"/>
          <p:nvPr/>
        </p:nvSpPr>
        <p:spPr>
          <a:xfrm>
            <a:off x="557100" y="858075"/>
            <a:ext cx="7758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flex-wrap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8" name="Google Shape;148;p34"/>
          <p:cNvSpPr txBox="1"/>
          <p:nvPr/>
        </p:nvSpPr>
        <p:spPr>
          <a:xfrm>
            <a:off x="1627200" y="1417875"/>
            <a:ext cx="6806400" cy="20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display: flex;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flex-wrap: wrap;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[nowrap, wrap-reverse]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" name="Google Shape;149;p34"/>
          <p:cNvSpPr txBox="1"/>
          <p:nvPr/>
        </p:nvSpPr>
        <p:spPr>
          <a:xfrm>
            <a:off x="557100" y="3764100"/>
            <a:ext cx="81990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Define se os itens devem quebrar ou não a linha. Por padrão eles não quebram linha, isso faz com que os flex itens sejam compactados além do limite do conteúdo.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5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Flexbox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35"/>
          <p:cNvSpPr txBox="1"/>
          <p:nvPr/>
        </p:nvSpPr>
        <p:spPr>
          <a:xfrm>
            <a:off x="557100" y="858075"/>
            <a:ext cx="7758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align-items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35"/>
          <p:cNvSpPr txBox="1"/>
          <p:nvPr/>
        </p:nvSpPr>
        <p:spPr>
          <a:xfrm>
            <a:off x="1627200" y="1417875"/>
            <a:ext cx="6806400" cy="20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display: flex;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align-items: center;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[flex-end, flex-start, stretch]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7" name="Google Shape;157;p35"/>
          <p:cNvSpPr txBox="1"/>
          <p:nvPr/>
        </p:nvSpPr>
        <p:spPr>
          <a:xfrm>
            <a:off x="557100" y="3902325"/>
            <a:ext cx="81990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O align-items alinha os flex itens de acordo com o eixo do container. O alinhamento é diferente para quando os itens estão em colunas ou linhas.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6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Flexbox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36"/>
          <p:cNvSpPr txBox="1"/>
          <p:nvPr/>
        </p:nvSpPr>
        <p:spPr>
          <a:xfrm>
            <a:off x="557100" y="858075"/>
            <a:ext cx="7758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align-content</a:t>
            </a: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Google Shape;164;p36"/>
          <p:cNvSpPr txBox="1"/>
          <p:nvPr/>
        </p:nvSpPr>
        <p:spPr>
          <a:xfrm>
            <a:off x="1627200" y="1417875"/>
            <a:ext cx="6806400" cy="20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display: flex;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align-content: center;</a:t>
            </a:r>
            <a:endParaRPr sz="20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[flex-end, flex-start, stretch]</a:t>
            </a:r>
            <a:endParaRPr sz="18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" name="Google Shape;165;p36"/>
          <p:cNvSpPr txBox="1"/>
          <p:nvPr/>
        </p:nvSpPr>
        <p:spPr>
          <a:xfrm>
            <a:off x="557100" y="3687450"/>
            <a:ext cx="8199000" cy="9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Alinha as linhas do container em relação ao eixo vertical. A propriedade só funciona se existir mais de uma linha de flex-itens. Para isso o flex-wrap precisa ser wrap.</a:t>
            </a: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>
            <a:spLocks noGrp="1"/>
          </p:cNvSpPr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Flexbox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37"/>
          <p:cNvSpPr txBox="1"/>
          <p:nvPr/>
        </p:nvSpPr>
        <p:spPr>
          <a:xfrm>
            <a:off x="557100" y="858075"/>
            <a:ext cx="77586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align-self</a:t>
            </a:r>
            <a:endParaRPr sz="2000" b="1" i="0" u="none" strike="noStrike" cap="non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37"/>
          <p:cNvSpPr txBox="1"/>
          <p:nvPr/>
        </p:nvSpPr>
        <p:spPr>
          <a:xfrm>
            <a:off x="2131950" y="1374750"/>
            <a:ext cx="46089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elementoPai {</a:t>
            </a:r>
            <a:endParaRPr sz="17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display: flex;</a:t>
            </a:r>
            <a:endParaRPr sz="17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align-items: flex-start;</a:t>
            </a:r>
            <a:endParaRPr sz="17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elementoFilho {</a:t>
            </a:r>
            <a:endParaRPr sz="17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 b="1" i="0" u="none" strike="noStrike" cap="non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align-self: flex-end;</a:t>
            </a:r>
            <a:endParaRPr sz="1700" b="1" i="0" u="none" strike="noStrike" cap="non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[flex-end, flex-start, stretch]</a:t>
            </a:r>
            <a:endParaRPr sz="1700" b="1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" name="Google Shape;173;p37"/>
          <p:cNvSpPr txBox="1"/>
          <p:nvPr/>
        </p:nvSpPr>
        <p:spPr>
          <a:xfrm>
            <a:off x="557100" y="3972800"/>
            <a:ext cx="81990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Definição: O align-self aceita os mesmos valores que a propriedade align-items mas alinha somente o item selecionado.</a:t>
            </a:r>
            <a:endParaRPr sz="1600" b="0" i="0" u="none" strike="noStrike" cap="non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2209</Words>
  <Application>Microsoft Office PowerPoint</Application>
  <PresentationFormat>On-screen Show (16:9)</PresentationFormat>
  <Paragraphs>371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Raleway Medium</vt:lpstr>
      <vt:lpstr>Raleway SemiBold</vt:lpstr>
      <vt:lpstr>Varela Round</vt:lpstr>
      <vt:lpstr>Courier New</vt:lpstr>
      <vt:lpstr>Arial</vt:lpstr>
      <vt:lpstr>Roboto Mono</vt:lpstr>
      <vt:lpstr>Roboto Mono Medium</vt:lpstr>
      <vt:lpstr>Raleway</vt:lpstr>
      <vt:lpstr>Simple Light</vt:lpstr>
      <vt:lpstr>Simple Light</vt:lpstr>
      <vt:lpstr>Flexbox</vt:lpstr>
      <vt:lpstr>O que aprendemos na aula anterior?</vt:lpstr>
      <vt:lpstr>Flexbox</vt:lpstr>
      <vt:lpstr>Flexbox</vt:lpstr>
      <vt:lpstr>Flexbox</vt:lpstr>
      <vt:lpstr>Flexbox</vt:lpstr>
      <vt:lpstr>Flexbox</vt:lpstr>
      <vt:lpstr>Flexbox</vt:lpstr>
      <vt:lpstr>Flexbox</vt:lpstr>
      <vt:lpstr>Referências</vt:lpstr>
      <vt:lpstr>Na próxima aula</vt:lpstr>
      <vt:lpstr>PowerPoint Presentation</vt:lpstr>
      <vt:lpstr>O que aprendemos na aula anterior?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 próxima aula</vt:lpstr>
      <vt:lpstr>PowerPoint Presentation</vt:lpstr>
      <vt:lpstr>O que aprendemos na aula anterior?</vt:lpstr>
      <vt:lpstr>Barras de navegação</vt:lpstr>
      <vt:lpstr>PowerPoint Presentation</vt:lpstr>
      <vt:lpstr>PowerPoint Presentation</vt:lpstr>
      <vt:lpstr>Tabelas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 próxima aula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Flexbox</dc:title>
  <cp:lastModifiedBy>b_p_x</cp:lastModifiedBy>
  <cp:revision>1</cp:revision>
  <dcterms:modified xsi:type="dcterms:W3CDTF">2020-01-29T18:28:57Z</dcterms:modified>
</cp:coreProperties>
</file>